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6"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7"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2" autoAdjust="0"/>
    <p:restoredTop sz="86465" autoAdjust="0"/>
  </p:normalViewPr>
  <p:slideViewPr>
    <p:cSldViewPr>
      <p:cViewPr varScale="1">
        <p:scale>
          <a:sx n="121" d="100"/>
          <a:sy n="121" d="100"/>
        </p:scale>
        <p:origin x="-258" y="-108"/>
      </p:cViewPr>
      <p:guideLst>
        <p:guide orient="horz" pos="2160"/>
        <p:guide pos="2880"/>
      </p:guideLst>
    </p:cSldViewPr>
  </p:slideViewPr>
  <p:outlineViewPr>
    <p:cViewPr>
      <p:scale>
        <a:sx n="33" d="100"/>
        <a:sy n="33" d="100"/>
      </p:scale>
      <p:origin x="0" y="177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2825006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454807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3061028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2870998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3818346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190938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216098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4165251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309984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418503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7A7968-4692-4925-8695-D6C45AECE166}" type="datetimeFigureOut">
              <a:rPr lang="en-US" smtClean="0"/>
              <a:t>7/27/2017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E107FD0-C318-49BE-A328-6D537F4EF169}" type="slidenum">
              <a:rPr lang="en-US" smtClean="0"/>
              <a:t>‹#›</a:t>
            </a:fld>
            <a:endParaRPr lang="en-US" dirty="0"/>
          </a:p>
        </p:txBody>
      </p:sp>
    </p:spTree>
    <p:extLst>
      <p:ext uri="{BB962C8B-B14F-4D97-AF65-F5344CB8AC3E}">
        <p14:creationId xmlns:p14="http://schemas.microsoft.com/office/powerpoint/2010/main" val="3454536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A7968-4692-4925-8695-D6C45AECE166}" type="datetimeFigureOut">
              <a:rPr lang="en-US" smtClean="0"/>
              <a:t>7/27/2017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107FD0-C318-49BE-A328-6D537F4EF169}" type="slidenum">
              <a:rPr lang="en-US" smtClean="0"/>
              <a:t>‹#›</a:t>
            </a:fld>
            <a:endParaRPr lang="en-US" dirty="0"/>
          </a:p>
        </p:txBody>
      </p:sp>
    </p:spTree>
    <p:extLst>
      <p:ext uri="{BB962C8B-B14F-4D97-AF65-F5344CB8AC3E}">
        <p14:creationId xmlns:p14="http://schemas.microsoft.com/office/powerpoint/2010/main" val="1784018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 Media Compliance in the Financial Services Industry</a:t>
            </a:r>
            <a:endParaRPr lang="en-US" dirty="0"/>
          </a:p>
        </p:txBody>
      </p:sp>
      <p:sp>
        <p:nvSpPr>
          <p:cNvPr id="3" name="Subtitle 2"/>
          <p:cNvSpPr>
            <a:spLocks noGrp="1"/>
          </p:cNvSpPr>
          <p:nvPr>
            <p:ph type="subTitle" idx="1"/>
          </p:nvPr>
        </p:nvSpPr>
        <p:spPr/>
        <p:txBody>
          <a:bodyPr/>
          <a:lstStyle/>
          <a:p>
            <a:r>
              <a:rPr lang="en-US" dirty="0" smtClean="0"/>
              <a:t>Morris N. Simkin</a:t>
            </a:r>
          </a:p>
          <a:p>
            <a:r>
              <a:rPr lang="en-US" dirty="0" smtClean="0"/>
              <a:t>Law Office of Morris Simkin</a:t>
            </a:r>
            <a:endParaRPr lang="en-US" dirty="0"/>
          </a:p>
          <a:p>
            <a:r>
              <a:rPr lang="en-US" dirty="0" smtClean="0"/>
              <a:t>July 26, 2017</a:t>
            </a:r>
            <a:endParaRPr lang="en-US" dirty="0"/>
          </a:p>
        </p:txBody>
      </p:sp>
    </p:spTree>
    <p:extLst>
      <p:ext uri="{BB962C8B-B14F-4D97-AF65-F5344CB8AC3E}">
        <p14:creationId xmlns:p14="http://schemas.microsoft.com/office/powerpoint/2010/main" val="2221250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78573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Labor Relations Act</a:t>
            </a:r>
            <a:endParaRPr lang="en-US" dirty="0"/>
          </a:p>
        </p:txBody>
      </p:sp>
      <p:sp>
        <p:nvSpPr>
          <p:cNvPr id="3" name="Content Placeholder 2"/>
          <p:cNvSpPr>
            <a:spLocks noGrp="1"/>
          </p:cNvSpPr>
          <p:nvPr>
            <p:ph idx="1"/>
          </p:nvPr>
        </p:nvSpPr>
        <p:spPr/>
        <p:txBody>
          <a:bodyPr/>
          <a:lstStyle/>
          <a:p>
            <a:r>
              <a:rPr lang="en-US" dirty="0" smtClean="0"/>
              <a:t>The National Labor Relations </a:t>
            </a:r>
            <a:r>
              <a:rPr lang="en-US" dirty="0" smtClean="0"/>
              <a:t>Act </a:t>
            </a:r>
            <a:r>
              <a:rPr lang="en-US" dirty="0" smtClean="0"/>
              <a:t>prohibits an employer from limiting or restricting the ability of its employees to communicate with one another about their working conditions and terms of employment</a:t>
            </a:r>
            <a:endParaRPr lang="en-US" dirty="0"/>
          </a:p>
        </p:txBody>
      </p:sp>
    </p:spTree>
    <p:extLst>
      <p:ext uri="{BB962C8B-B14F-4D97-AF65-F5344CB8AC3E}">
        <p14:creationId xmlns:p14="http://schemas.microsoft.com/office/powerpoint/2010/main" val="395686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Federal Trade Commission Act</a:t>
            </a:r>
            <a:br>
              <a:rPr lang="en-US" dirty="0" smtClean="0"/>
            </a:br>
            <a:r>
              <a:rPr lang="en-US" dirty="0"/>
              <a:t>	</a:t>
            </a:r>
          </a:p>
        </p:txBody>
      </p:sp>
      <p:sp>
        <p:nvSpPr>
          <p:cNvPr id="3" name="Content Placeholder 2"/>
          <p:cNvSpPr>
            <a:spLocks noGrp="1"/>
          </p:cNvSpPr>
          <p:nvPr>
            <p:ph idx="1"/>
          </p:nvPr>
        </p:nvSpPr>
        <p:spPr/>
        <p:txBody>
          <a:bodyPr/>
          <a:lstStyle/>
          <a:p>
            <a:r>
              <a:rPr lang="en-US" dirty="0" smtClean="0"/>
              <a:t>This Act prohibits the dissemination of false or misleading statements</a:t>
            </a:r>
            <a:endParaRPr lang="en-US" dirty="0"/>
          </a:p>
        </p:txBody>
      </p:sp>
    </p:spTree>
    <p:extLst>
      <p:ext uri="{BB962C8B-B14F-4D97-AF65-F5344CB8AC3E}">
        <p14:creationId xmlns:p14="http://schemas.microsoft.com/office/powerpoint/2010/main" val="3570809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Laws</a:t>
            </a:r>
            <a:endParaRPr lang="en-US" dirty="0"/>
          </a:p>
        </p:txBody>
      </p:sp>
      <p:sp>
        <p:nvSpPr>
          <p:cNvPr id="3" name="Content Placeholder 2"/>
          <p:cNvSpPr>
            <a:spLocks noGrp="1"/>
          </p:cNvSpPr>
          <p:nvPr>
            <p:ph idx="1"/>
          </p:nvPr>
        </p:nvSpPr>
        <p:spPr/>
        <p:txBody>
          <a:bodyPr/>
          <a:lstStyle/>
          <a:p>
            <a:r>
              <a:rPr lang="en-US" dirty="0" smtClean="0"/>
              <a:t>A large number of states have adopted laws prohibiting employers from requiring their employees or applicants for employment to give the employer their pass words and access to their private social media accounts</a:t>
            </a:r>
            <a:endParaRPr lang="en-US" dirty="0"/>
          </a:p>
        </p:txBody>
      </p:sp>
    </p:spTree>
    <p:extLst>
      <p:ext uri="{BB962C8B-B14F-4D97-AF65-F5344CB8AC3E}">
        <p14:creationId xmlns:p14="http://schemas.microsoft.com/office/powerpoint/2010/main" val="1530225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Securities and Exchange Commission</a:t>
            </a:r>
            <a:endParaRPr lang="en-US" dirty="0"/>
          </a:p>
        </p:txBody>
      </p:sp>
      <p:sp>
        <p:nvSpPr>
          <p:cNvPr id="3" name="Content Placeholder 2"/>
          <p:cNvSpPr>
            <a:spLocks noGrp="1"/>
          </p:cNvSpPr>
          <p:nvPr>
            <p:ph idx="1"/>
          </p:nvPr>
        </p:nvSpPr>
        <p:spPr/>
        <p:txBody>
          <a:bodyPr/>
          <a:lstStyle/>
          <a:p>
            <a:r>
              <a:rPr lang="en-US" dirty="0" smtClean="0"/>
              <a:t>Form ADV: The SEC recently amended Form ADV that all investment advisers must file to register with the SEC, and thereafter to annually update, to disclose all the social media sites where the adviser controls the content and that are used to promote the adviser’s business to potential clients </a:t>
            </a:r>
            <a:endParaRPr lang="en-US" dirty="0"/>
          </a:p>
        </p:txBody>
      </p:sp>
    </p:spTree>
    <p:extLst>
      <p:ext uri="{BB962C8B-B14F-4D97-AF65-F5344CB8AC3E}">
        <p14:creationId xmlns:p14="http://schemas.microsoft.com/office/powerpoint/2010/main" val="119102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ADV</a:t>
            </a:r>
            <a:endParaRPr lang="en-US" dirty="0"/>
          </a:p>
        </p:txBody>
      </p:sp>
      <p:sp>
        <p:nvSpPr>
          <p:cNvPr id="3" name="Content Placeholder 2"/>
          <p:cNvSpPr>
            <a:spLocks noGrp="1"/>
          </p:cNvSpPr>
          <p:nvPr>
            <p:ph idx="1"/>
          </p:nvPr>
        </p:nvSpPr>
        <p:spPr/>
        <p:txBody>
          <a:bodyPr/>
          <a:lstStyle/>
          <a:p>
            <a:r>
              <a:rPr lang="en-US" dirty="0" smtClean="0"/>
              <a:t>Excluded from this disclosure requirement are social media accounts used to promote the business of other parties-such as </a:t>
            </a:r>
            <a:r>
              <a:rPr lang="en-US" dirty="0" smtClean="0"/>
              <a:t>affiliates, and </a:t>
            </a:r>
            <a:r>
              <a:rPr lang="en-US" dirty="0" smtClean="0"/>
              <a:t>internal social media </a:t>
            </a:r>
            <a:endParaRPr lang="en-US" dirty="0"/>
          </a:p>
        </p:txBody>
      </p:sp>
    </p:spTree>
    <p:extLst>
      <p:ext uri="{BB962C8B-B14F-4D97-AF65-F5344CB8AC3E}">
        <p14:creationId xmlns:p14="http://schemas.microsoft.com/office/powerpoint/2010/main" val="4224035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 Division of Investment Management</a:t>
            </a:r>
            <a:endParaRPr lang="en-US" dirty="0"/>
          </a:p>
        </p:txBody>
      </p:sp>
      <p:sp>
        <p:nvSpPr>
          <p:cNvPr id="3" name="Content Placeholder 2"/>
          <p:cNvSpPr>
            <a:spLocks noGrp="1"/>
          </p:cNvSpPr>
          <p:nvPr>
            <p:ph idx="1"/>
          </p:nvPr>
        </p:nvSpPr>
        <p:spPr/>
        <p:txBody>
          <a:bodyPr/>
          <a:lstStyle/>
          <a:p>
            <a:r>
              <a:rPr lang="en-US" dirty="0" smtClean="0"/>
              <a:t>Division </a:t>
            </a:r>
            <a:r>
              <a:rPr lang="en-US" dirty="0" smtClean="0"/>
              <a:t>issued guidance in March 2014 on investment advisers using social media to promote their business through testimonials.</a:t>
            </a:r>
          </a:p>
          <a:p>
            <a:r>
              <a:rPr lang="en-US" dirty="0" smtClean="0"/>
              <a:t>Rule 206(4)-1(a)(1) prohibits investment advisers from using testimonials</a:t>
            </a:r>
          </a:p>
          <a:p>
            <a:r>
              <a:rPr lang="en-US" dirty="0" smtClean="0"/>
              <a:t>Division interprets testimonials </a:t>
            </a:r>
            <a:r>
              <a:rPr lang="en-US" dirty="0" smtClean="0"/>
              <a:t>to be client statements of their experience with or endorsement of an investment adviser</a:t>
            </a:r>
            <a:endParaRPr lang="en-US" dirty="0"/>
          </a:p>
        </p:txBody>
      </p:sp>
    </p:spTree>
    <p:extLst>
      <p:ext uri="{BB962C8B-B14F-4D97-AF65-F5344CB8AC3E}">
        <p14:creationId xmlns:p14="http://schemas.microsoft.com/office/powerpoint/2010/main" val="2440072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Management</a:t>
            </a:r>
            <a:endParaRPr lang="en-US" dirty="0"/>
          </a:p>
        </p:txBody>
      </p:sp>
      <p:sp>
        <p:nvSpPr>
          <p:cNvPr id="3" name="Content Placeholder 2"/>
          <p:cNvSpPr>
            <a:spLocks noGrp="1"/>
          </p:cNvSpPr>
          <p:nvPr>
            <p:ph idx="1"/>
          </p:nvPr>
        </p:nvSpPr>
        <p:spPr/>
        <p:txBody>
          <a:bodyPr/>
          <a:lstStyle/>
          <a:p>
            <a:r>
              <a:rPr lang="en-US" dirty="0" smtClean="0"/>
              <a:t>The interpretation states that in the case of social media encouraging clients or third parties to write reviews or report on their experience with the adviser could come within this prohibition. Also, encouraging others to “like” an adviser is viewed as a testimonial</a:t>
            </a:r>
            <a:r>
              <a:rPr lang="en-US" dirty="0" smtClean="0"/>
              <a:t>. But </a:t>
            </a:r>
            <a:r>
              <a:rPr lang="en-US" dirty="0" smtClean="0"/>
              <a:t>unsolicited testimonials or reports of third parties are not within the prohibition</a:t>
            </a:r>
            <a:endParaRPr lang="en-US" dirty="0"/>
          </a:p>
        </p:txBody>
      </p:sp>
    </p:spTree>
    <p:extLst>
      <p:ext uri="{BB962C8B-B14F-4D97-AF65-F5344CB8AC3E}">
        <p14:creationId xmlns:p14="http://schemas.microsoft.com/office/powerpoint/2010/main" val="2181211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Investment Management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interpretation also says that use of a third party’s report or review by an adviser in its advertisements could be deemed a prohibited testimonial </a:t>
            </a:r>
          </a:p>
          <a:p>
            <a:r>
              <a:rPr lang="en-US" dirty="0" smtClean="0"/>
              <a:t>But reprinting or restating a third party social media account would be permitted if a) the content is independent of the adviser, b) the social media is not connected with the adviser, and c) all comments in that social media regarding the adviser are included</a:t>
            </a:r>
            <a:endParaRPr lang="en-US" dirty="0"/>
          </a:p>
        </p:txBody>
      </p:sp>
    </p:spTree>
    <p:extLst>
      <p:ext uri="{BB962C8B-B14F-4D97-AF65-F5344CB8AC3E}">
        <p14:creationId xmlns:p14="http://schemas.microsoft.com/office/powerpoint/2010/main" val="2867017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 Office of Compliance Inspections and Examinations</a:t>
            </a:r>
            <a:endParaRPr lang="en-US" dirty="0"/>
          </a:p>
        </p:txBody>
      </p:sp>
      <p:sp>
        <p:nvSpPr>
          <p:cNvPr id="3" name="Content Placeholder 2"/>
          <p:cNvSpPr>
            <a:spLocks noGrp="1"/>
          </p:cNvSpPr>
          <p:nvPr>
            <p:ph idx="1"/>
          </p:nvPr>
        </p:nvSpPr>
        <p:spPr/>
        <p:txBody>
          <a:bodyPr/>
          <a:lstStyle/>
          <a:p>
            <a:r>
              <a:rPr lang="en-US" dirty="0" smtClean="0"/>
              <a:t>In a January 2012 Risk Alert OCIE outlined its staff’s observations regarding supervision and compliance policies for advisers that use social media</a:t>
            </a:r>
          </a:p>
          <a:p>
            <a:r>
              <a:rPr lang="en-US" dirty="0" smtClean="0"/>
              <a:t>Some 13 elements were noted</a:t>
            </a:r>
            <a:endParaRPr lang="en-US" dirty="0"/>
          </a:p>
        </p:txBody>
      </p:sp>
    </p:spTree>
    <p:extLst>
      <p:ext uri="{BB962C8B-B14F-4D97-AF65-F5344CB8AC3E}">
        <p14:creationId xmlns:p14="http://schemas.microsoft.com/office/powerpoint/2010/main" val="496408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Morris Simkin</a:t>
            </a:r>
            <a:br>
              <a:rPr lang="en-US" dirty="0" smtClean="0"/>
            </a:br>
            <a:r>
              <a:rPr lang="en-US" dirty="0"/>
              <a:t>	</a:t>
            </a:r>
          </a:p>
        </p:txBody>
      </p:sp>
      <p:sp>
        <p:nvSpPr>
          <p:cNvPr id="3" name="Content Placeholder 2"/>
          <p:cNvSpPr>
            <a:spLocks noGrp="1"/>
          </p:cNvSpPr>
          <p:nvPr>
            <p:ph idx="1"/>
          </p:nvPr>
        </p:nvSpPr>
        <p:spPr/>
        <p:txBody>
          <a:bodyPr/>
          <a:lstStyle/>
          <a:p>
            <a:r>
              <a:rPr lang="en-US" dirty="0" smtClean="0"/>
              <a:t>60 E. 42d Street</a:t>
            </a:r>
          </a:p>
          <a:p>
            <a:r>
              <a:rPr lang="en-US" dirty="0" smtClean="0"/>
              <a:t>New York, NY 10165</a:t>
            </a:r>
          </a:p>
          <a:p>
            <a:endParaRPr lang="en-US" dirty="0"/>
          </a:p>
          <a:p>
            <a:r>
              <a:rPr lang="en-US" dirty="0" smtClean="0"/>
              <a:t>212 455 0476</a:t>
            </a:r>
          </a:p>
          <a:p>
            <a:r>
              <a:rPr lang="en-US" dirty="0" smtClean="0"/>
              <a:t>msimkin@securitiesregslawyer.com</a:t>
            </a:r>
            <a:endParaRPr lang="en-US" dirty="0"/>
          </a:p>
        </p:txBody>
      </p:sp>
    </p:spTree>
    <p:extLst>
      <p:ext uri="{BB962C8B-B14F-4D97-AF65-F5344CB8AC3E}">
        <p14:creationId xmlns:p14="http://schemas.microsoft.com/office/powerpoint/2010/main" val="42486613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OCIE</a:t>
            </a:r>
            <a:endParaRPr lang="en-US" dirty="0"/>
          </a:p>
        </p:txBody>
      </p:sp>
      <p:sp>
        <p:nvSpPr>
          <p:cNvPr id="3" name="Content Placeholder 2"/>
          <p:cNvSpPr>
            <a:spLocks noGrp="1"/>
          </p:cNvSpPr>
          <p:nvPr>
            <p:ph idx="1"/>
          </p:nvPr>
        </p:nvSpPr>
        <p:spPr/>
        <p:txBody>
          <a:bodyPr>
            <a:normAutofit lnSpcReduction="10000"/>
          </a:bodyPr>
          <a:lstStyle/>
          <a:p>
            <a:r>
              <a:rPr lang="en-US" dirty="0" smtClean="0"/>
              <a:t>These include:</a:t>
            </a:r>
          </a:p>
          <a:p>
            <a:pPr lvl="1"/>
            <a:r>
              <a:rPr lang="en-US" dirty="0" smtClean="0"/>
              <a:t>Guidelines on appropriate and inappropriate use of social media;</a:t>
            </a:r>
          </a:p>
          <a:p>
            <a:pPr lvl="1"/>
            <a:r>
              <a:rPr lang="en-US" dirty="0" smtClean="0"/>
              <a:t>Content standards to assure that the content is consistent with the firm’s fiduciary </a:t>
            </a:r>
            <a:r>
              <a:rPr lang="en-US" dirty="0" smtClean="0"/>
              <a:t>standards;</a:t>
            </a:r>
            <a:endParaRPr lang="en-US" dirty="0" smtClean="0"/>
          </a:p>
          <a:p>
            <a:pPr lvl="1"/>
            <a:r>
              <a:rPr lang="en-US" dirty="0" smtClean="0"/>
              <a:t>Monitoring;</a:t>
            </a:r>
            <a:endParaRPr lang="en-US" dirty="0" smtClean="0"/>
          </a:p>
          <a:p>
            <a:pPr lvl="1"/>
            <a:r>
              <a:rPr lang="en-US" dirty="0" smtClean="0"/>
              <a:t>Frequency of </a:t>
            </a:r>
            <a:r>
              <a:rPr lang="en-US" dirty="0" smtClean="0"/>
              <a:t>Monitoring;</a:t>
            </a:r>
            <a:endParaRPr lang="en-US" dirty="0" smtClean="0"/>
          </a:p>
          <a:p>
            <a:pPr lvl="1"/>
            <a:r>
              <a:rPr lang="en-US" dirty="0" smtClean="0"/>
              <a:t>Prior approval of </a:t>
            </a:r>
            <a:r>
              <a:rPr lang="en-US" dirty="0" smtClean="0"/>
              <a:t>content;</a:t>
            </a:r>
            <a:endParaRPr lang="en-US" dirty="0" smtClean="0"/>
          </a:p>
          <a:p>
            <a:pPr lvl="1"/>
            <a:r>
              <a:rPr lang="en-US" dirty="0" smtClean="0"/>
              <a:t>Firm Resources- are sufficient compliance resources dedicated to this </a:t>
            </a:r>
            <a:r>
              <a:rPr lang="en-US" dirty="0" smtClean="0"/>
              <a:t>monitoring.</a:t>
            </a:r>
            <a:endParaRPr lang="en-US" dirty="0"/>
          </a:p>
        </p:txBody>
      </p:sp>
    </p:spTree>
    <p:extLst>
      <p:ext uri="{BB962C8B-B14F-4D97-AF65-F5344CB8AC3E}">
        <p14:creationId xmlns:p14="http://schemas.microsoft.com/office/powerpoint/2010/main" val="2067012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OCIE part 2</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Criteria for approving </a:t>
            </a:r>
            <a:r>
              <a:rPr lang="en-US" dirty="0" smtClean="0"/>
              <a:t>participation; </a:t>
            </a:r>
            <a:endParaRPr lang="en-US" dirty="0" smtClean="0"/>
          </a:p>
          <a:p>
            <a:r>
              <a:rPr lang="en-US" dirty="0" smtClean="0"/>
              <a:t>Training of </a:t>
            </a:r>
            <a:r>
              <a:rPr lang="en-US" dirty="0" smtClean="0"/>
              <a:t>personnel;</a:t>
            </a:r>
            <a:endParaRPr lang="en-US" dirty="0" smtClean="0"/>
          </a:p>
          <a:p>
            <a:r>
              <a:rPr lang="en-US" dirty="0" smtClean="0"/>
              <a:t>Certification by users of social </a:t>
            </a:r>
            <a:r>
              <a:rPr lang="en-US" dirty="0" smtClean="0"/>
              <a:t>media;</a:t>
            </a:r>
            <a:r>
              <a:rPr lang="en-US" dirty="0" smtClean="0"/>
              <a:t/>
            </a:r>
            <a:br>
              <a:rPr lang="en-US" dirty="0" smtClean="0"/>
            </a:br>
            <a:r>
              <a:rPr lang="en-US" dirty="0" smtClean="0"/>
              <a:t>Functionality of the social media sites being </a:t>
            </a:r>
            <a:r>
              <a:rPr lang="en-US" dirty="0" smtClean="0"/>
              <a:t>used;</a:t>
            </a:r>
            <a:endParaRPr lang="en-US" dirty="0" smtClean="0"/>
          </a:p>
          <a:p>
            <a:r>
              <a:rPr lang="en-US" dirty="0" smtClean="0"/>
              <a:t>Personal/Professional Sites- firm controls over their </a:t>
            </a:r>
            <a:r>
              <a:rPr lang="en-US" dirty="0" smtClean="0"/>
              <a:t>use;</a:t>
            </a:r>
            <a:endParaRPr lang="en-US" dirty="0" smtClean="0"/>
          </a:p>
          <a:p>
            <a:r>
              <a:rPr lang="en-US" dirty="0" smtClean="0"/>
              <a:t>Information Security-control unauthorized access or use of firm </a:t>
            </a:r>
            <a:r>
              <a:rPr lang="en-US" dirty="0" smtClean="0"/>
              <a:t>information;</a:t>
            </a:r>
            <a:endParaRPr lang="en-US" dirty="0" smtClean="0"/>
          </a:p>
          <a:p>
            <a:r>
              <a:rPr lang="en-US" dirty="0" smtClean="0"/>
              <a:t>Enterprise Wide Content- are there other businesses affiliated with the adviser who may use social media or which could affect the adviser’s social media </a:t>
            </a:r>
            <a:r>
              <a:rPr lang="en-US" dirty="0" smtClean="0"/>
              <a:t>content;</a:t>
            </a:r>
            <a:endParaRPr lang="en-US" dirty="0"/>
          </a:p>
        </p:txBody>
      </p:sp>
    </p:spTree>
    <p:extLst>
      <p:ext uri="{BB962C8B-B14F-4D97-AF65-F5344CB8AC3E}">
        <p14:creationId xmlns:p14="http://schemas.microsoft.com/office/powerpoint/2010/main" val="3852244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OCIE part 3</a:t>
            </a:r>
            <a:endParaRPr lang="en-US" dirty="0"/>
          </a:p>
        </p:txBody>
      </p:sp>
      <p:sp>
        <p:nvSpPr>
          <p:cNvPr id="3" name="Content Placeholder 2"/>
          <p:cNvSpPr>
            <a:spLocks noGrp="1"/>
          </p:cNvSpPr>
          <p:nvPr>
            <p:ph idx="1"/>
          </p:nvPr>
        </p:nvSpPr>
        <p:spPr/>
        <p:txBody>
          <a:bodyPr/>
          <a:lstStyle/>
          <a:p>
            <a:r>
              <a:rPr lang="en-US" dirty="0" smtClean="0"/>
              <a:t>Finally, </a:t>
            </a:r>
            <a:r>
              <a:rPr lang="en-US" dirty="0" smtClean="0"/>
              <a:t>the Alert reminded firms of the need to retain records of the firm’s social media usage</a:t>
            </a:r>
            <a:endParaRPr lang="en-US" dirty="0"/>
          </a:p>
        </p:txBody>
      </p:sp>
    </p:spTree>
    <p:extLst>
      <p:ext uri="{BB962C8B-B14F-4D97-AF65-F5344CB8AC3E}">
        <p14:creationId xmlns:p14="http://schemas.microsoft.com/office/powerpoint/2010/main" val="1336313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FINRA</a:t>
            </a:r>
            <a:endParaRPr lang="en-US" dirty="0"/>
          </a:p>
        </p:txBody>
      </p:sp>
      <p:sp>
        <p:nvSpPr>
          <p:cNvPr id="3" name="Content Placeholder 2"/>
          <p:cNvSpPr>
            <a:spLocks noGrp="1"/>
          </p:cNvSpPr>
          <p:nvPr>
            <p:ph idx="1"/>
          </p:nvPr>
        </p:nvSpPr>
        <p:spPr/>
        <p:txBody>
          <a:bodyPr/>
          <a:lstStyle/>
          <a:p>
            <a:r>
              <a:rPr lang="en-US" dirty="0" smtClean="0"/>
              <a:t>Two rules of the Financial Institutions Regulatory Authority (FINRA) are directly relevant:</a:t>
            </a:r>
          </a:p>
          <a:p>
            <a:pPr lvl="1"/>
            <a:r>
              <a:rPr lang="en-US" dirty="0" smtClean="0"/>
              <a:t>Rule 2210 Communications with the Public; and</a:t>
            </a:r>
          </a:p>
          <a:p>
            <a:pPr lvl="1"/>
            <a:r>
              <a:rPr lang="en-US" dirty="0" smtClean="0"/>
              <a:t>Rule 3110 Supervision</a:t>
            </a:r>
            <a:endParaRPr lang="en-US" dirty="0"/>
          </a:p>
        </p:txBody>
      </p:sp>
    </p:spTree>
    <p:extLst>
      <p:ext uri="{BB962C8B-B14F-4D97-AF65-F5344CB8AC3E}">
        <p14:creationId xmlns:p14="http://schemas.microsoft.com/office/powerpoint/2010/main" val="4153594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2210</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firm principal is required to approve in advance each retail communication</a:t>
            </a:r>
          </a:p>
          <a:p>
            <a:r>
              <a:rPr lang="en-US" dirty="0" smtClean="0"/>
              <a:t>A retail communication is a communication- written or electronic, distributed to more than 25 retail investors within any 30 calendar day period</a:t>
            </a:r>
          </a:p>
          <a:p>
            <a:r>
              <a:rPr lang="en-US" dirty="0" smtClean="0"/>
              <a:t>The rule does not apply to a retail communication that does not constitute a “research report”, does not make a recommendation or promote a product or service of the firm, and is posted on an online interactive electronic forum</a:t>
            </a:r>
            <a:endParaRPr lang="en-US" dirty="0"/>
          </a:p>
        </p:txBody>
      </p:sp>
    </p:spTree>
    <p:extLst>
      <p:ext uri="{BB962C8B-B14F-4D97-AF65-F5344CB8AC3E}">
        <p14:creationId xmlns:p14="http://schemas.microsoft.com/office/powerpoint/2010/main" val="1314755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FINRA </a:t>
            </a:r>
            <a:r>
              <a:rPr lang="en-US" dirty="0" smtClean="0"/>
              <a:t>Rule 3110</a:t>
            </a:r>
            <a:endParaRPr lang="en-US" dirty="0"/>
          </a:p>
        </p:txBody>
      </p:sp>
      <p:sp>
        <p:nvSpPr>
          <p:cNvPr id="3" name="Content Placeholder 2"/>
          <p:cNvSpPr>
            <a:spLocks noGrp="1"/>
          </p:cNvSpPr>
          <p:nvPr>
            <p:ph idx="1"/>
          </p:nvPr>
        </p:nvSpPr>
        <p:spPr/>
        <p:txBody>
          <a:bodyPr/>
          <a:lstStyle/>
          <a:p>
            <a:r>
              <a:rPr lang="en-US" dirty="0" smtClean="0"/>
              <a:t>This rule requires a member firm to have supervisory procedures to review incoming and outgoing written or electronic correspondence relating to the firm’s investment banking or securities business</a:t>
            </a:r>
            <a:endParaRPr lang="en-US" dirty="0"/>
          </a:p>
        </p:txBody>
      </p:sp>
    </p:spTree>
    <p:extLst>
      <p:ext uri="{BB962C8B-B14F-4D97-AF65-F5344CB8AC3E}">
        <p14:creationId xmlns:p14="http://schemas.microsoft.com/office/powerpoint/2010/main" val="3774455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Notice 10-06</a:t>
            </a:r>
            <a:endParaRPr lang="en-US" dirty="0"/>
          </a:p>
        </p:txBody>
      </p:sp>
      <p:sp>
        <p:nvSpPr>
          <p:cNvPr id="3" name="Content Placeholder 2"/>
          <p:cNvSpPr>
            <a:spLocks noGrp="1"/>
          </p:cNvSpPr>
          <p:nvPr>
            <p:ph idx="1"/>
          </p:nvPr>
        </p:nvSpPr>
        <p:spPr/>
        <p:txBody>
          <a:bodyPr>
            <a:normAutofit fontScale="92500"/>
          </a:bodyPr>
          <a:lstStyle/>
          <a:p>
            <a:r>
              <a:rPr lang="en-US" dirty="0" smtClean="0"/>
              <a:t>This notice provides FINRA’s guidance on use of social media for business purposes by a firm’s personnel, and does not apply to personal usage</a:t>
            </a:r>
            <a:endParaRPr lang="en-US" dirty="0"/>
          </a:p>
          <a:p>
            <a:r>
              <a:rPr lang="en-US" dirty="0" smtClean="0"/>
              <a:t>It points out the need to retain records of such usage; and to review the communications through such social media</a:t>
            </a:r>
          </a:p>
          <a:p>
            <a:r>
              <a:rPr lang="en-US" dirty="0" smtClean="0"/>
              <a:t>It suggests prohibiting use of social media to recommend specific investments or investment products</a:t>
            </a:r>
            <a:endParaRPr lang="en-US" dirty="0"/>
          </a:p>
        </p:txBody>
      </p:sp>
    </p:spTree>
    <p:extLst>
      <p:ext uri="{BB962C8B-B14F-4D97-AF65-F5344CB8AC3E}">
        <p14:creationId xmlns:p14="http://schemas.microsoft.com/office/powerpoint/2010/main" val="2778174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RN  10-06</a:t>
            </a:r>
            <a:endParaRPr lang="en-US" dirty="0"/>
          </a:p>
        </p:txBody>
      </p:sp>
      <p:sp>
        <p:nvSpPr>
          <p:cNvPr id="3" name="Content Placeholder 2"/>
          <p:cNvSpPr>
            <a:spLocks noGrp="1"/>
          </p:cNvSpPr>
          <p:nvPr>
            <p:ph idx="1"/>
          </p:nvPr>
        </p:nvSpPr>
        <p:spPr/>
        <p:txBody>
          <a:bodyPr/>
          <a:lstStyle/>
          <a:p>
            <a:r>
              <a:rPr lang="en-US" dirty="0" smtClean="0"/>
              <a:t>The RN states that static blogs are advertising subject to FINRA’s rules</a:t>
            </a:r>
          </a:p>
          <a:p>
            <a:r>
              <a:rPr lang="en-US" dirty="0" smtClean="0"/>
              <a:t>It also reiterates the SEC’s “entanglement” theory- that a firm or its personnel could be so closely identified with a third party’s blog or social media content as to be entangled with that blog or posting and thereby subject to </a:t>
            </a:r>
            <a:r>
              <a:rPr lang="en-US" dirty="0" smtClean="0"/>
              <a:t>FINRA </a:t>
            </a:r>
            <a:r>
              <a:rPr lang="en-US" dirty="0" smtClean="0"/>
              <a:t>and SEC rules</a:t>
            </a:r>
            <a:endParaRPr lang="en-US" dirty="0"/>
          </a:p>
        </p:txBody>
      </p:sp>
    </p:spTree>
    <p:extLst>
      <p:ext uri="{BB962C8B-B14F-4D97-AF65-F5344CB8AC3E}">
        <p14:creationId xmlns:p14="http://schemas.microsoft.com/office/powerpoint/2010/main" val="26066578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RN 11-39</a:t>
            </a:r>
            <a:endParaRPr lang="en-US" dirty="0"/>
          </a:p>
        </p:txBody>
      </p:sp>
      <p:sp>
        <p:nvSpPr>
          <p:cNvPr id="3" name="Content Placeholder 2"/>
          <p:cNvSpPr>
            <a:spLocks noGrp="1"/>
          </p:cNvSpPr>
          <p:nvPr>
            <p:ph idx="1"/>
          </p:nvPr>
        </p:nvSpPr>
        <p:spPr/>
        <p:txBody>
          <a:bodyPr/>
          <a:lstStyle/>
          <a:p>
            <a:r>
              <a:rPr lang="en-US" dirty="0" smtClean="0"/>
              <a:t>This RN repeats much of RN 10-06 regarding a firm’s responsibilities  to supervise, review and retain records of social media postings</a:t>
            </a:r>
          </a:p>
          <a:p>
            <a:r>
              <a:rPr lang="en-US" dirty="0" smtClean="0"/>
              <a:t>It discuses accessing social media from an employee’s personal device. To the extent such postings are “business” related they are subject to the requirements for review and retaining copies in the firm’s records</a:t>
            </a:r>
            <a:endParaRPr lang="en-US" dirty="0"/>
          </a:p>
        </p:txBody>
      </p:sp>
    </p:spTree>
    <p:extLst>
      <p:ext uri="{BB962C8B-B14F-4D97-AF65-F5344CB8AC3E}">
        <p14:creationId xmlns:p14="http://schemas.microsoft.com/office/powerpoint/2010/main" val="2276243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FFIEC Guidance</a:t>
            </a:r>
            <a:endParaRPr lang="en-US" dirty="0"/>
          </a:p>
        </p:txBody>
      </p:sp>
      <p:sp>
        <p:nvSpPr>
          <p:cNvPr id="3" name="Content Placeholder 2"/>
          <p:cNvSpPr>
            <a:spLocks noGrp="1"/>
          </p:cNvSpPr>
          <p:nvPr>
            <p:ph idx="1"/>
          </p:nvPr>
        </p:nvSpPr>
        <p:spPr/>
        <p:txBody>
          <a:bodyPr/>
          <a:lstStyle/>
          <a:p>
            <a:r>
              <a:rPr lang="en-US" dirty="0" smtClean="0"/>
              <a:t>Each institution is responsible for an appropriate risk assessment and maintaining a risk management program of its use of social media appropriate for the institution’s size, activities and risk profile in the consumer area</a:t>
            </a:r>
            <a:endParaRPr lang="en-US" dirty="0"/>
          </a:p>
        </p:txBody>
      </p:sp>
    </p:spTree>
    <p:extLst>
      <p:ext uri="{BB962C8B-B14F-4D97-AF65-F5344CB8AC3E}">
        <p14:creationId xmlns:p14="http://schemas.microsoft.com/office/powerpoint/2010/main" val="3863945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“Social Media”</a:t>
            </a:r>
            <a:endParaRPr lang="en-US" dirty="0"/>
          </a:p>
        </p:txBody>
      </p:sp>
      <p:sp>
        <p:nvSpPr>
          <p:cNvPr id="3" name="Content Placeholder 2"/>
          <p:cNvSpPr>
            <a:spLocks noGrp="1"/>
          </p:cNvSpPr>
          <p:nvPr>
            <p:ph idx="1"/>
          </p:nvPr>
        </p:nvSpPr>
        <p:spPr/>
        <p:txBody>
          <a:bodyPr/>
          <a:lstStyle/>
          <a:p>
            <a:r>
              <a:rPr lang="en-US" dirty="0" smtClean="0"/>
              <a:t>The Federal Financial Institutions Examination Council defines it:</a:t>
            </a:r>
          </a:p>
          <a:p>
            <a:pPr lvl="1"/>
            <a:r>
              <a:rPr lang="en-US" dirty="0" smtClean="0"/>
              <a:t>“a form of interactive online communication in which users can generate and share content through text, images, audio and/or video”</a:t>
            </a:r>
          </a:p>
          <a:p>
            <a:pPr lvl="1"/>
            <a:endParaRPr lang="en-US" dirty="0"/>
          </a:p>
          <a:p>
            <a:pPr lvl="1"/>
            <a:r>
              <a:rPr lang="en-US" dirty="0" smtClean="0"/>
              <a:t>78 Federal Register 76297 (December 17, 2013)</a:t>
            </a:r>
            <a:endParaRPr lang="en-US" dirty="0"/>
          </a:p>
        </p:txBody>
      </p:sp>
    </p:spTree>
    <p:extLst>
      <p:ext uri="{BB962C8B-B14F-4D97-AF65-F5344CB8AC3E}">
        <p14:creationId xmlns:p14="http://schemas.microsoft.com/office/powerpoint/2010/main" val="19655740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FFIEC Guidance</a:t>
            </a:r>
            <a:endParaRPr lang="en-US" dirty="0"/>
          </a:p>
        </p:txBody>
      </p:sp>
      <p:sp>
        <p:nvSpPr>
          <p:cNvPr id="3" name="Content Placeholder 2"/>
          <p:cNvSpPr>
            <a:spLocks noGrp="1"/>
          </p:cNvSpPr>
          <p:nvPr>
            <p:ph idx="1"/>
          </p:nvPr>
        </p:nvSpPr>
        <p:spPr/>
        <p:txBody>
          <a:bodyPr>
            <a:normAutofit/>
          </a:bodyPr>
          <a:lstStyle/>
          <a:p>
            <a:r>
              <a:rPr lang="en-US" dirty="0" smtClean="0"/>
              <a:t>The guidance identifies several areas of focus. These include:</a:t>
            </a:r>
          </a:p>
          <a:p>
            <a:r>
              <a:rPr lang="en-US" dirty="0" smtClean="0"/>
              <a:t>Compliance and legal risks – among the statutes cited were Fair </a:t>
            </a:r>
            <a:r>
              <a:rPr lang="en-US" dirty="0" smtClean="0"/>
              <a:t>Lending </a:t>
            </a:r>
            <a:r>
              <a:rPr lang="en-US" dirty="0" smtClean="0"/>
              <a:t>Laws, Equal Credit Opportunity, Fair Housing Act, Truth in Lending, Notice of FDIC or NCUA Insurance, Electronic Funds Transfer Act, Bank Secrecy Act, and Community Reinvestment Act.</a:t>
            </a:r>
          </a:p>
          <a:p>
            <a:endParaRPr lang="en-US" dirty="0"/>
          </a:p>
        </p:txBody>
      </p:sp>
    </p:spTree>
    <p:extLst>
      <p:ext uri="{BB962C8B-B14F-4D97-AF65-F5344CB8AC3E}">
        <p14:creationId xmlns:p14="http://schemas.microsoft.com/office/powerpoint/2010/main" val="434528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FFIEC</a:t>
            </a:r>
            <a:endParaRPr lang="en-US" dirty="0"/>
          </a:p>
        </p:txBody>
      </p:sp>
      <p:sp>
        <p:nvSpPr>
          <p:cNvPr id="3" name="Content Placeholder 2"/>
          <p:cNvSpPr>
            <a:spLocks noGrp="1"/>
          </p:cNvSpPr>
          <p:nvPr>
            <p:ph idx="1"/>
          </p:nvPr>
        </p:nvSpPr>
        <p:spPr/>
        <p:txBody>
          <a:bodyPr/>
          <a:lstStyle/>
          <a:p>
            <a:r>
              <a:rPr lang="en-US" dirty="0" smtClean="0"/>
              <a:t>Reputation Risk- the possibility of negative public opinion, fraud and brand identity, </a:t>
            </a:r>
            <a:r>
              <a:rPr lang="en-US" dirty="0" smtClean="0"/>
              <a:t>privacy </a:t>
            </a:r>
            <a:r>
              <a:rPr lang="en-US" dirty="0" smtClean="0"/>
              <a:t>concerns, and consumer complaints and inquiries</a:t>
            </a:r>
            <a:endParaRPr lang="en-US" dirty="0"/>
          </a:p>
        </p:txBody>
      </p:sp>
    </p:spTree>
    <p:extLst>
      <p:ext uri="{BB962C8B-B14F-4D97-AF65-F5344CB8AC3E}">
        <p14:creationId xmlns:p14="http://schemas.microsoft.com/office/powerpoint/2010/main" val="26485206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concluding Thoughts</a:t>
            </a:r>
            <a:endParaRPr lang="en-US" dirty="0"/>
          </a:p>
        </p:txBody>
      </p:sp>
      <p:sp>
        <p:nvSpPr>
          <p:cNvPr id="3" name="Content Placeholder 2"/>
          <p:cNvSpPr>
            <a:spLocks noGrp="1"/>
          </p:cNvSpPr>
          <p:nvPr>
            <p:ph idx="1"/>
          </p:nvPr>
        </p:nvSpPr>
        <p:spPr/>
        <p:txBody>
          <a:bodyPr/>
          <a:lstStyle/>
          <a:p>
            <a:r>
              <a:rPr lang="en-US" dirty="0" smtClean="0"/>
              <a:t>Social Media usage as part of employment and outside</a:t>
            </a:r>
          </a:p>
          <a:p>
            <a:r>
              <a:rPr lang="en-US" dirty="0" smtClean="0"/>
              <a:t>Social Media monitoring</a:t>
            </a:r>
            <a:endParaRPr lang="en-US" dirty="0"/>
          </a:p>
        </p:txBody>
      </p:sp>
    </p:spTree>
    <p:extLst>
      <p:ext uri="{BB962C8B-B14F-4D97-AF65-F5344CB8AC3E}">
        <p14:creationId xmlns:p14="http://schemas.microsoft.com/office/powerpoint/2010/main" val="2501137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a:t>
            </a:r>
            <a:endParaRPr lang="en-US" dirty="0"/>
          </a:p>
        </p:txBody>
      </p:sp>
      <p:sp>
        <p:nvSpPr>
          <p:cNvPr id="3" name="Content Placeholder 2"/>
          <p:cNvSpPr>
            <a:spLocks noGrp="1"/>
          </p:cNvSpPr>
          <p:nvPr>
            <p:ph idx="1"/>
          </p:nvPr>
        </p:nvSpPr>
        <p:spPr/>
        <p:txBody>
          <a:bodyPr/>
          <a:lstStyle/>
          <a:p>
            <a:r>
              <a:rPr lang="en-US" dirty="0" smtClean="0"/>
              <a:t>FFIEC Examples include: Facebook, Google Plus, MySpace, Twitter, blogs, and bulletin boards- e.g. Yelp, video- Flickr, YouTube, networking- LinkedIn, Second Life, FarmVille and CityVille</a:t>
            </a:r>
            <a:endParaRPr lang="en-US" dirty="0"/>
          </a:p>
        </p:txBody>
      </p:sp>
    </p:spTree>
    <p:extLst>
      <p:ext uri="{BB962C8B-B14F-4D97-AF65-F5344CB8AC3E}">
        <p14:creationId xmlns:p14="http://schemas.microsoft.com/office/powerpoint/2010/main" val="2744838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a:t>
            </a:r>
            <a:endParaRPr lang="en-US" dirty="0"/>
          </a:p>
        </p:txBody>
      </p:sp>
      <p:sp>
        <p:nvSpPr>
          <p:cNvPr id="3" name="Content Placeholder 2"/>
          <p:cNvSpPr>
            <a:spLocks noGrp="1"/>
          </p:cNvSpPr>
          <p:nvPr>
            <p:ph idx="1"/>
          </p:nvPr>
        </p:nvSpPr>
        <p:spPr/>
        <p:txBody>
          <a:bodyPr/>
          <a:lstStyle/>
          <a:p>
            <a:r>
              <a:rPr lang="en-US" dirty="0" smtClean="0"/>
              <a:t>Subsequent examples include Pinterest, Tumblr, Instagram, Vine, Snapchat</a:t>
            </a:r>
            <a:endParaRPr lang="en-US" dirty="0"/>
          </a:p>
        </p:txBody>
      </p:sp>
    </p:spTree>
    <p:extLst>
      <p:ext uri="{BB962C8B-B14F-4D97-AF65-F5344CB8AC3E}">
        <p14:creationId xmlns:p14="http://schemas.microsoft.com/office/powerpoint/2010/main" val="528672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of Social Media</a:t>
            </a:r>
            <a:endParaRPr lang="en-US" dirty="0"/>
          </a:p>
        </p:txBody>
      </p:sp>
      <p:sp>
        <p:nvSpPr>
          <p:cNvPr id="3" name="Content Placeholder 2"/>
          <p:cNvSpPr>
            <a:spLocks noGrp="1"/>
          </p:cNvSpPr>
          <p:nvPr>
            <p:ph idx="1"/>
          </p:nvPr>
        </p:nvSpPr>
        <p:spPr/>
        <p:txBody>
          <a:bodyPr/>
          <a:lstStyle/>
          <a:p>
            <a:r>
              <a:rPr lang="en-US" dirty="0" smtClean="0"/>
              <a:t>In 2013 some 1.734 billion users or 25% of the </a:t>
            </a:r>
            <a:r>
              <a:rPr lang="en-US" dirty="0" smtClean="0"/>
              <a:t>world’s adult </a:t>
            </a:r>
            <a:r>
              <a:rPr lang="en-US" dirty="0" smtClean="0"/>
              <a:t>population;</a:t>
            </a:r>
          </a:p>
          <a:p>
            <a:r>
              <a:rPr lang="en-US" dirty="0" smtClean="0"/>
              <a:t>By 2017 it is estimated at 2.55 billion, or 72% of the </a:t>
            </a:r>
            <a:r>
              <a:rPr lang="en-US" dirty="0" smtClean="0"/>
              <a:t>world’s adult </a:t>
            </a:r>
            <a:r>
              <a:rPr lang="en-US" dirty="0" smtClean="0"/>
              <a:t>population</a:t>
            </a:r>
            <a:endParaRPr lang="en-US" dirty="0"/>
          </a:p>
        </p:txBody>
      </p:sp>
    </p:spTree>
    <p:extLst>
      <p:ext uri="{BB962C8B-B14F-4D97-AF65-F5344CB8AC3E}">
        <p14:creationId xmlns:p14="http://schemas.microsoft.com/office/powerpoint/2010/main" val="35583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How many attendees are: a) broker-dealers; b) SEC registered investment advisers; c) banks; and d) other?</a:t>
            </a:r>
          </a:p>
          <a:p>
            <a:r>
              <a:rPr lang="en-US" dirty="0" smtClean="0"/>
              <a:t>How many are working in firm’s that have adopted a “Social Media Policy?”</a:t>
            </a:r>
          </a:p>
          <a:p>
            <a:r>
              <a:rPr lang="en-US" dirty="0" smtClean="0"/>
              <a:t>How many are in-house counsel or compliance personnel; How many are outside counsel or consultants?</a:t>
            </a:r>
          </a:p>
          <a:p>
            <a:r>
              <a:rPr lang="en-US" dirty="0" smtClean="0"/>
              <a:t>How many are with firms that allow employees to maintain personal social media accounts that refer to the person’s employment or position with a financial institution?</a:t>
            </a:r>
            <a:endParaRPr lang="en-US" dirty="0"/>
          </a:p>
        </p:txBody>
      </p:sp>
    </p:spTree>
    <p:extLst>
      <p:ext uri="{BB962C8B-B14F-4D97-AF65-F5344CB8AC3E}">
        <p14:creationId xmlns:p14="http://schemas.microsoft.com/office/powerpoint/2010/main" val="3492792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a:t>
            </a:r>
            <a:endParaRPr lang="en-US" dirty="0"/>
          </a:p>
        </p:txBody>
      </p:sp>
      <p:sp>
        <p:nvSpPr>
          <p:cNvPr id="3" name="Content Placeholder 2"/>
          <p:cNvSpPr>
            <a:spLocks noGrp="1"/>
          </p:cNvSpPr>
          <p:nvPr>
            <p:ph idx="1"/>
          </p:nvPr>
        </p:nvSpPr>
        <p:spPr/>
        <p:txBody>
          <a:bodyPr/>
          <a:lstStyle/>
          <a:p>
            <a:r>
              <a:rPr lang="en-US" dirty="0" smtClean="0"/>
              <a:t>How many are with a firm that </a:t>
            </a:r>
            <a:r>
              <a:rPr lang="en-US" dirty="0" smtClean="0"/>
              <a:t>uses </a:t>
            </a:r>
            <a:r>
              <a:rPr lang="en-US" dirty="0" smtClean="0"/>
              <a:t>a web crawler or similar web analytic to track social media references to the firm?</a:t>
            </a:r>
          </a:p>
          <a:p>
            <a:r>
              <a:rPr lang="en-US" dirty="0" smtClean="0"/>
              <a:t>How many are with a firm that uses a web crawler or similar web analytics to track </a:t>
            </a:r>
            <a:r>
              <a:rPr lang="en-US" dirty="0" smtClean="0"/>
              <a:t>employee </a:t>
            </a:r>
            <a:r>
              <a:rPr lang="en-US" dirty="0" smtClean="0"/>
              <a:t>use of social media?</a:t>
            </a:r>
            <a:endParaRPr lang="en-US" dirty="0"/>
          </a:p>
        </p:txBody>
      </p:sp>
    </p:spTree>
    <p:extLst>
      <p:ext uri="{BB962C8B-B14F-4D97-AF65-F5344CB8AC3E}">
        <p14:creationId xmlns:p14="http://schemas.microsoft.com/office/powerpoint/2010/main" val="2298508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rule</a:t>
            </a:r>
            <a:endParaRPr lang="en-US" dirty="0"/>
          </a:p>
        </p:txBody>
      </p:sp>
      <p:sp>
        <p:nvSpPr>
          <p:cNvPr id="3" name="Content Placeholder 2"/>
          <p:cNvSpPr>
            <a:spLocks noGrp="1"/>
          </p:cNvSpPr>
          <p:nvPr>
            <p:ph idx="1"/>
          </p:nvPr>
        </p:nvSpPr>
        <p:spPr/>
        <p:txBody>
          <a:bodyPr/>
          <a:lstStyle/>
          <a:p>
            <a:r>
              <a:rPr lang="en-US" dirty="0" smtClean="0"/>
              <a:t>There </a:t>
            </a:r>
            <a:r>
              <a:rPr lang="en-US" dirty="0" smtClean="0"/>
              <a:t>is no established federal body of law governing use of social media other than the National Labor  Relations Act and the Federal Trade Commission Act</a:t>
            </a:r>
            <a:endParaRPr lang="en-US" dirty="0"/>
          </a:p>
        </p:txBody>
      </p:sp>
    </p:spTree>
    <p:extLst>
      <p:ext uri="{BB962C8B-B14F-4D97-AF65-F5344CB8AC3E}">
        <p14:creationId xmlns:p14="http://schemas.microsoft.com/office/powerpoint/2010/main" val="3979718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1274</Words>
  <Application>Microsoft Office PowerPoint</Application>
  <PresentationFormat>On-screen Show (4:3)</PresentationFormat>
  <Paragraphs>101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Social Media Compliance in the Financial Services Industry</vt:lpstr>
      <vt:lpstr>Morris Simkin  </vt:lpstr>
      <vt:lpstr>What is “Social Media”</vt:lpstr>
      <vt:lpstr>Social Media</vt:lpstr>
      <vt:lpstr>Social Media </vt:lpstr>
      <vt:lpstr>Growth of Social Media</vt:lpstr>
      <vt:lpstr>Survey</vt:lpstr>
      <vt:lpstr>Survey</vt:lpstr>
      <vt:lpstr>General rule</vt:lpstr>
      <vt:lpstr>PowerPoint Presentation</vt:lpstr>
      <vt:lpstr>National Labor Relations Act</vt:lpstr>
      <vt:lpstr>Federal Trade Commission Act  </vt:lpstr>
      <vt:lpstr>State Laws</vt:lpstr>
      <vt:lpstr>Securities and Exchange Commission</vt:lpstr>
      <vt:lpstr>Form ADV</vt:lpstr>
      <vt:lpstr>SEC Division of Investment Management</vt:lpstr>
      <vt:lpstr>Investment Management</vt:lpstr>
      <vt:lpstr>Investment Management</vt:lpstr>
      <vt:lpstr>SEC Office of Compliance Inspections and Examinations</vt:lpstr>
      <vt:lpstr>OCIE</vt:lpstr>
      <vt:lpstr>OCIE part 2</vt:lpstr>
      <vt:lpstr>OCIE part 3</vt:lpstr>
      <vt:lpstr>FINRA</vt:lpstr>
      <vt:lpstr>Rule 2210</vt:lpstr>
      <vt:lpstr>FINRA Rule 3110</vt:lpstr>
      <vt:lpstr>Regulatory Notice 10-06</vt:lpstr>
      <vt:lpstr>RN  10-06</vt:lpstr>
      <vt:lpstr>RN 11-39</vt:lpstr>
      <vt:lpstr>FFIEC Guidance</vt:lpstr>
      <vt:lpstr>FFIEC Guidance</vt:lpstr>
      <vt:lpstr>FFIEC</vt:lpstr>
      <vt:lpstr>Some concluding Thoughts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 Compliance in the Financial Services Industry</dc:title>
  <dc:creator>Morris Simkin</dc:creator>
  <cp:lastModifiedBy>Morris Simkin</cp:lastModifiedBy>
  <cp:revision>18</cp:revision>
  <cp:lastPrinted>2017-07-24T19:49:59Z</cp:lastPrinted>
  <dcterms:created xsi:type="dcterms:W3CDTF">2017-07-24T17:52:48Z</dcterms:created>
  <dcterms:modified xsi:type="dcterms:W3CDTF">2017-07-27T15:42:19Z</dcterms:modified>
</cp:coreProperties>
</file>